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Slab"/>
      <p:regular r:id="rId30"/>
      <p:bold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bold.fntdata"/><Relationship Id="rId30" Type="http://schemas.openxmlformats.org/officeDocument/2006/relationships/font" Target="fonts/RobotoSlab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b09d045f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b09d045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b09d045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b09d045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3a3d28ef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3a3d28ef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3a3d28ef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3a3d28ef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3a3d28e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3a3d28e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3a3d28ef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3a3d28ef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3a3d28ef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3a3d28ef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3a3d28e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3a3d28e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3a3d28e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3a3d28e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3a3d28ef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3a3d28ef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3a3d28e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3a3d28e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3a3d28ef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3a3d28e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3a3d28ef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3a3d28ef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3a3d28ef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3a3d28ef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3a3d28ef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3a3d28ef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1a42c19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1a42c19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3a3d28ef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3a3d28ef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3a3d28ef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3a3d28ef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3a3d28ef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3a3d28ef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3e081e71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3e081e71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b3c3df8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b3c3df8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3a3d28e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3a3d28e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3a3d28ef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3a3d28ef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MP3 Smart Shuffler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913700" y="3049450"/>
            <a:ext cx="5316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 Frost, Mariah Moore, Letitia Pinter, Eric Van Wig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100" y="407525"/>
            <a:ext cx="1608900" cy="16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38" y="13"/>
            <a:ext cx="2893201" cy="514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871850" y="115025"/>
            <a:ext cx="339000" cy="5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2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100" y="262500"/>
            <a:ext cx="416125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2669775" y="4333400"/>
            <a:ext cx="339000" cy="5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2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637" y="4473600"/>
            <a:ext cx="339116" cy="7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>
            <a:off x="3117350" y="1466700"/>
            <a:ext cx="1712100" cy="31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Specifics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87900" y="1489825"/>
            <a:ext cx="5286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 separated into words at “ ” (space)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is not case sensitive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Searches artist name and song title if track has metadata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Searches file name if track does not have metadata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Tracks that contain all words of search query are added to search results</a:t>
            </a:r>
            <a:endParaRPr/>
          </a:p>
        </p:txBody>
      </p:sp>
      <p:pic>
        <p:nvPicPr>
          <p:cNvPr descr="Magnifying Glass Illustration transparent PNG - StickPNG"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3398">
            <a:off x="5337700" y="421600"/>
            <a:ext cx="3935500" cy="39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Cycles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87900" y="1489825"/>
            <a:ext cx="4392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Audio Cycle </a:t>
            </a:r>
            <a:r>
              <a:rPr lang="en"/>
              <a:t>refers</a:t>
            </a:r>
            <a:r>
              <a:rPr lang="en"/>
              <a:t> to the pathology of playback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Starts from Idle, moves to End        (or Error)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of the MediaPlayer service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Can be moved through states by the program or the device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841" y="0"/>
            <a:ext cx="42071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Playing </a:t>
            </a:r>
            <a:r>
              <a:rPr lang="en"/>
              <a:t>Amenities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Shuffle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track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queue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Volume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SeekTo Slider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8617400" y="3742600"/>
            <a:ext cx="460500" cy="6204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other shufflers do?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87900" y="11441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Spotify = Used to be fully random, now algorithm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iTunes = More mysterious and stored playlists   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425" y="755050"/>
            <a:ext cx="1600500" cy="165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100" y="2503175"/>
            <a:ext cx="3358574" cy="26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4796675" y="4223025"/>
            <a:ext cx="14283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highlight>
                  <a:schemeClr val="lt1"/>
                </a:highlight>
              </a:rPr>
              <a:t>How Spotify’s Shuffle Algorithm Works, </a:t>
            </a:r>
            <a:r>
              <a:rPr i="1" lang="en" sz="800">
                <a:solidFill>
                  <a:schemeClr val="dk1"/>
                </a:solidFill>
                <a:highlight>
                  <a:schemeClr val="lt1"/>
                </a:highlight>
              </a:rPr>
              <a:t>IMMENSITY </a:t>
            </a:r>
            <a:r>
              <a:rPr i="1" lang="en" sz="800">
                <a:solidFill>
                  <a:schemeClr val="dk1"/>
                </a:solidFill>
                <a:highlight>
                  <a:schemeClr val="lt1"/>
                </a:highlight>
              </a:rPr>
              <a:t>Laforet, Hermes, 2020 </a:t>
            </a:r>
            <a:endParaRPr i="1" sz="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975" y="2671400"/>
            <a:ext cx="1767401" cy="17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Shuffler Overview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87900" y="1489825"/>
            <a:ext cx="8523300" cy="3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5956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750"/>
              <a:t>Smart Shuffle Mode</a:t>
            </a:r>
            <a:endParaRPr sz="3750"/>
          </a:p>
          <a:p>
            <a:pPr indent="-35956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3750"/>
              <a:t>Curates the randomized playback based on user interaction</a:t>
            </a:r>
            <a:endParaRPr sz="3750"/>
          </a:p>
          <a:p>
            <a:pPr indent="-35956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3750"/>
              <a:t>Smart Shuffle Value</a:t>
            </a:r>
            <a:endParaRPr sz="3750"/>
          </a:p>
          <a:p>
            <a:pPr indent="-35956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3750"/>
              <a:t>Represents the </a:t>
            </a:r>
            <a:r>
              <a:rPr lang="en" sz="3750"/>
              <a:t>likelihood</a:t>
            </a:r>
            <a:r>
              <a:rPr lang="en" sz="3750"/>
              <a:t> of the song getting skipped</a:t>
            </a:r>
            <a:endParaRPr sz="3750"/>
          </a:p>
          <a:p>
            <a:pPr indent="-35956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3750"/>
              <a:t>Data points</a:t>
            </a:r>
            <a:endParaRPr sz="3750"/>
          </a:p>
          <a:p>
            <a:pPr indent="-359568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3750"/>
              <a:t>If/When the user skips</a:t>
            </a:r>
            <a:endParaRPr sz="3750"/>
          </a:p>
          <a:p>
            <a:pPr indent="-359568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3750"/>
              <a:t>Repeated Actions</a:t>
            </a:r>
            <a:endParaRPr sz="3750"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13954" l="0" r="80989" t="71818"/>
          <a:stretch/>
        </p:blipFill>
        <p:spPr>
          <a:xfrm>
            <a:off x="7743750" y="3316375"/>
            <a:ext cx="1012349" cy="1346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Shuffler Specifics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288750" y="1452650"/>
            <a:ext cx="6565200" cy="3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Scaled Movement (Base, Minimum, Maximum)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Base of 8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Modified by the iterator value which tracks   repeated actions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Occurs on Song Skip or Completed Playback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Becomes less likely to appear on early skip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Becomes (less) less likely on late skip or completion</a:t>
            </a:r>
            <a:endParaRPr sz="2000"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625" y="1666600"/>
            <a:ext cx="3479675" cy="26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75" y="1144125"/>
            <a:ext cx="8368200" cy="358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72" y="1144125"/>
            <a:ext cx="8368200" cy="35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75" y="1144125"/>
            <a:ext cx="8368201" cy="35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Values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_ID = file path for the song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Amount = Amount a song has been skipped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Exclusion = Boolean for whether the song is in the exclusion list or not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Ivalue = Incrementer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Evalue =  Exclusion message value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025" y="2776975"/>
            <a:ext cx="1404919" cy="19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Shuffler User Interaction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267825" y="1489825"/>
            <a:ext cx="5982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clicks on shuffle until smart shuffle icon appears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</a:t>
            </a:r>
            <a:r>
              <a:rPr lang="en"/>
              <a:t> repeated skips will result in the first exclusion list dialog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repeated skips displays the second dialog box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10 repeated skips will automatically exclude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9" y="26327"/>
            <a:ext cx="2863601" cy="50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6250800" y="3650900"/>
            <a:ext cx="522300" cy="853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397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Looked at many different MP3 player apps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Wanted to improve on the overlooked MP3 user community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Wanted the inclusion of a smart shuffle and exclusion list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950" y="2914050"/>
            <a:ext cx="6506798" cy="31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Exclusion List Overview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87900" y="1489825"/>
            <a:ext cx="3992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Checkbox for whether the song is excluded or not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exclude, tap the unticked box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remove from exclusion, tap the ticked box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</a:t>
            </a:r>
            <a:r>
              <a:rPr lang="en"/>
              <a:t>exclude by song or exclude by artist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50" y="1088700"/>
            <a:ext cx="2280825" cy="4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175" y="1088702"/>
            <a:ext cx="2280825" cy="4054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Exclusion List Implementation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87900" y="1489825"/>
            <a:ext cx="8132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Songs are added to exclusion list from a pop up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will click yes or no to add to exclusion list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message will be provided a maximum of 2 times before a reset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exclusion list can be accessed as a </a:t>
            </a:r>
            <a:r>
              <a:rPr lang="en"/>
              <a:t>separate</a:t>
            </a:r>
            <a:r>
              <a:rPr lang="en"/>
              <a:t> menu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26498" l="0" r="0" t="14967"/>
          <a:stretch/>
        </p:blipFill>
        <p:spPr>
          <a:xfrm>
            <a:off x="4887725" y="3739700"/>
            <a:ext cx="4256274" cy="140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Diagnostics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Title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Artist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Duration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Database values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Dialog pop-up planned</a:t>
            </a:r>
            <a:endParaRPr>
              <a:solidFill>
                <a:srgbClr val="FF0000"/>
              </a:solidFill>
            </a:endParaRPr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 will be able to access this 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75" y="0"/>
            <a:ext cx="4254430" cy="7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Stuff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87900" y="1489825"/>
            <a:ext cx="8368200" cy="3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66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50"/>
              <a:t>Saving databases between devices</a:t>
            </a:r>
            <a:endParaRPr sz="2350"/>
          </a:p>
          <a:p>
            <a:pPr indent="-3666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50"/>
              <a:t>More </a:t>
            </a:r>
            <a:r>
              <a:rPr lang="en" sz="2350"/>
              <a:t>subcategories</a:t>
            </a:r>
            <a:endParaRPr sz="2350"/>
          </a:p>
          <a:p>
            <a:pPr indent="-3666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50"/>
              <a:t>Enhanced smart shuffle</a:t>
            </a:r>
            <a:endParaRPr sz="2350"/>
          </a:p>
          <a:p>
            <a:pPr indent="-337264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50"/>
              <a:t>Category Preference Prediction</a:t>
            </a:r>
            <a:endParaRPr sz="1850"/>
          </a:p>
          <a:p>
            <a:pPr indent="-3666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50"/>
              <a:t>Notification bar and Notifications</a:t>
            </a:r>
            <a:endParaRPr sz="2350"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725" y="396050"/>
            <a:ext cx="4566975" cy="45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idx="4294967295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0"/>
              <a:t>Q&amp;A</a:t>
            </a:r>
            <a:endParaRPr sz="1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MP3 Use Cases of the Past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489825"/>
            <a:ext cx="50901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337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7"/>
              <a:buChar char="●"/>
            </a:pPr>
            <a:r>
              <a:rPr lang="en" sz="1806"/>
              <a:t>First portable MP3 player was MPManF10</a:t>
            </a:r>
            <a:endParaRPr sz="1806"/>
          </a:p>
          <a:p>
            <a:pPr indent="-343337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7"/>
              <a:buChar char="●"/>
            </a:pPr>
            <a:r>
              <a:rPr lang="en" sz="1806"/>
              <a:t>Most Popular:</a:t>
            </a:r>
            <a:endParaRPr sz="1806"/>
          </a:p>
          <a:p>
            <a:pPr indent="-32174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67"/>
              <a:buChar char="○"/>
            </a:pPr>
            <a:r>
              <a:rPr lang="en" sz="1466"/>
              <a:t>Winamp</a:t>
            </a:r>
            <a:endParaRPr sz="1466"/>
          </a:p>
          <a:p>
            <a:pPr indent="-32174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67"/>
              <a:buChar char="○"/>
            </a:pPr>
            <a:r>
              <a:rPr lang="en" sz="1466"/>
              <a:t>Sonique</a:t>
            </a:r>
            <a:endParaRPr sz="1466"/>
          </a:p>
          <a:p>
            <a:pPr indent="-32174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67"/>
              <a:buChar char="○"/>
            </a:pPr>
            <a:r>
              <a:rPr lang="en" sz="1466"/>
              <a:t>iTunes</a:t>
            </a:r>
            <a:endParaRPr sz="1466"/>
          </a:p>
          <a:p>
            <a:pPr indent="-321747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67"/>
              <a:buChar char="○"/>
            </a:pPr>
            <a:r>
              <a:rPr lang="en" sz="1466"/>
              <a:t>MusicMatch</a:t>
            </a:r>
            <a:endParaRPr sz="1466"/>
          </a:p>
          <a:p>
            <a:pPr indent="-33794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22"/>
              <a:buChar char="●"/>
            </a:pPr>
            <a:r>
              <a:rPr lang="en" sz="1721"/>
              <a:t>Became popular due to portability and  capacity</a:t>
            </a:r>
            <a:endParaRPr sz="1721"/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275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313" y="0"/>
            <a:ext cx="34306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needed out of a music application?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Ease of use for users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Normal functionality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Control</a:t>
            </a:r>
            <a:r>
              <a:rPr lang="en" sz="2000"/>
              <a:t> over user’s music library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Settings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Search</a:t>
            </a:r>
            <a:endParaRPr sz="2000"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12365" l="0" r="0" t="0"/>
          <a:stretch/>
        </p:blipFill>
        <p:spPr>
          <a:xfrm>
            <a:off x="4834350" y="1276888"/>
            <a:ext cx="4132202" cy="35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and Display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18575" y="1561650"/>
            <a:ext cx="28011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Opens to the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library of all music on your device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Pressing on a song card takes you to the playback display screen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575" y="0"/>
            <a:ext cx="2893201" cy="514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201" y="3526150"/>
            <a:ext cx="546175" cy="12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000" y="33087"/>
            <a:ext cx="2855990" cy="50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6128525" y="3074050"/>
            <a:ext cx="441900" cy="452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and Display Cont.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00" y="1450100"/>
            <a:ext cx="3395501" cy="60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700" y="3451450"/>
            <a:ext cx="491624" cy="11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025" y="1450100"/>
            <a:ext cx="3550076" cy="63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3435936" y="3451450"/>
            <a:ext cx="16674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8264400" y="2286875"/>
            <a:ext cx="491700" cy="381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Mode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54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400" y="0"/>
            <a:ext cx="2893201" cy="51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8558375" y="3049725"/>
            <a:ext cx="2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A3A3A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Sub-Menus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262100" y="14824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Music and Artists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add other </a:t>
            </a:r>
            <a:r>
              <a:rPr lang="en" sz="2000"/>
              <a:t>metadata</a:t>
            </a:r>
            <a:endParaRPr sz="20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Genre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Album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Year </a:t>
            </a:r>
            <a:endParaRPr sz="16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375" y="13"/>
            <a:ext cx="2893201" cy="514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566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3458575" y="458025"/>
            <a:ext cx="3218400" cy="531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44800" y="1392850"/>
            <a:ext cx="2893200" cy="3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Tap magnifying glass button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search query and press keyboard return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indexes over title and artist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Returns songs that contain all of the words in search query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9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960125" y="136375"/>
            <a:ext cx="339000" cy="5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2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475" y="186600"/>
            <a:ext cx="416125" cy="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5561800" y="4343450"/>
            <a:ext cx="339000" cy="5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2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737" y="4473600"/>
            <a:ext cx="339116" cy="7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7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